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10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8A435-B720-4C4B-9ED4-86B1DB9E204B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37A7B-06F5-4A8C-A161-9D8CDAFE38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729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7DD022F8-6E7F-4E0D-90B7-AF8B6E9BC841}" type="slidenum">
              <a:rPr lang="it-IT" altLang="it-IT" smtClean="0"/>
              <a:pPr>
                <a:defRPr/>
              </a:pPr>
              <a:t>1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20805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D735E8-19A6-4CCF-A1C8-011D3A1ECD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E51B35A-C331-4D27-B437-4060252ED5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9DF5C1-0600-4FF3-94FF-31514C0CE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FAD2-3DA6-45E6-B939-D109C5B111E7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902CEBB-F072-409A-917E-56077FB27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4801878-F614-4513-929B-E0AD24B36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7388-228E-45DB-A757-ECBF7FDD64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49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5EFA00-BEAC-44E3-AEB3-FBEBAEE9A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2FDCC20-415A-49CC-8823-6072139D2D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5A096A2-144A-4B00-AD98-478F2AD51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FAD2-3DA6-45E6-B939-D109C5B111E7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7AC294-F265-41B5-A653-25A01113F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F4A3E8-FE59-4FA4-A48B-FD975F316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7388-228E-45DB-A757-ECBF7FDD64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1400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575F45F-80A9-4EDB-A517-BA31CD59E3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B7BC2B1-8051-4186-A0A5-6CBC8DC21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FE5B515-9383-441C-9FB2-165726650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FAD2-3DA6-45E6-B939-D109C5B111E7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172030-E716-41A9-977B-10AB7448A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CD053E-5B83-426E-88BD-BD2C4CBE5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7388-228E-45DB-A757-ECBF7FDD64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276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020EC8-059F-4346-8192-64BE69A0A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82DCD7-BD2C-45FB-A3F9-372C61377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EE4B506-0D0B-47AB-BC4D-5859420F2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FAD2-3DA6-45E6-B939-D109C5B111E7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E9EEE1-7F16-4BD7-A763-ABDCDA89B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734460-F1D2-41C3-923E-4ACDD5DC3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7388-228E-45DB-A757-ECBF7FDD64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674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A49913-4504-4885-8920-4B8861821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8EB7B3B-D4D7-4518-9A6B-40A420E9F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878F67-290B-4A8B-AEC1-1F9698CC6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FAD2-3DA6-45E6-B939-D109C5B111E7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DABCB1-967E-4A4D-86A5-17C43A372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0E7D05-6EBD-451B-B577-B77A727AB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7388-228E-45DB-A757-ECBF7FDD64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2653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68EA52-457C-4F55-8CB9-33DBD2D16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103655-C45F-4F99-9879-1B5EB0CD1D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6A21A3-FCDE-426B-9912-6E2C42379F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E680D04-F945-4CEC-86B5-6EB074A27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FAD2-3DA6-45E6-B939-D109C5B111E7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B7405A9-40C3-4EBE-BD2D-14F7EC506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0620B8E-F664-4931-A0EF-A2B102AA1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7388-228E-45DB-A757-ECBF7FDD64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8286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2199DC-3C3B-40B8-A8EA-F56FF72F1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F2212C3-3602-46F7-81AD-86B214EB9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F580CE9-1ACE-4815-AE9B-D268BFECB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D804656-19AC-4E99-AA62-E1239B7FE3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A1E4DF9-A672-46F5-8BCB-145828667D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1512DBC-F5BA-486D-B2ED-8F4D6EE69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FAD2-3DA6-45E6-B939-D109C5B111E7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B6ADE55-CB13-4203-93C8-79E25BE6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06EABDB-AD72-4E5A-9737-B905E04C9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7388-228E-45DB-A757-ECBF7FDD64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7654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C069CD-F78D-41A2-AC27-CD42EE14A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38793A5-6DEB-4416-A85F-4FF0463C1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FAD2-3DA6-45E6-B939-D109C5B111E7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58B423A-6B12-4634-85A6-5CFCB984C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CF84308-F679-45C5-A519-F2552554C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7388-228E-45DB-A757-ECBF7FDD64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5296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8EEB9E4-5FB0-48CF-80BA-85CFB7080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FAD2-3DA6-45E6-B939-D109C5B111E7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EBEEB31-B305-4655-8A56-F16B9056D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AA81104-92F4-4FAB-94F9-D8A5D9DD3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7388-228E-45DB-A757-ECBF7FDD64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1989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63602F-248E-4C69-9774-AA8242319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20AE36-E19C-4E38-9237-6C1C805C6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AD9C103-967E-47D7-A398-E3E9521D6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ED92D83-776D-4AD7-8A4F-DEA5622AC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FAD2-3DA6-45E6-B939-D109C5B111E7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91D7985-B2D3-4CA6-8301-8B4F8661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B67F65E-1689-4623-BA82-2B7EFF620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7388-228E-45DB-A757-ECBF7FDD64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9245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FA26F5-954E-4734-A758-CF983236F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2A1DE9B-28D1-4FC7-9778-5EB6210BD7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CC3C7D5-2159-47E3-B89D-0BF1B104DB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9D53949-82E2-4E50-84F8-21D8CD77F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FAD2-3DA6-45E6-B939-D109C5B111E7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0CBE373-18BD-4972-AC99-24DF191B4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5C1D29C-F13E-411B-909F-B62F29439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F7388-228E-45DB-A757-ECBF7FDD64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183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40F6E39-1A32-47F1-A4D4-64C8BAE35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2668D96-A0A6-4F0E-B442-DB5A79CBB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A97168-3A7B-49A0-B00F-54CCE683A7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BFAD2-3DA6-45E6-B939-D109C5B111E7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1C9800-2582-47E1-A14F-C7286DB1CA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30DD67-3663-41BD-900C-D25DF5C8C6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F7388-228E-45DB-A757-ECBF7FDD64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857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45">
            <a:extLst>
              <a:ext uri="{FF2B5EF4-FFF2-40B4-BE49-F238E27FC236}">
                <a16:creationId xmlns:a16="http://schemas.microsoft.com/office/drawing/2014/main" id="{683DE190-A9C3-452A-98C6-D2176EF4CDA1}"/>
              </a:ext>
            </a:extLst>
          </p:cNvPr>
          <p:cNvSpPr>
            <a:spLocks/>
          </p:cNvSpPr>
          <p:nvPr/>
        </p:nvSpPr>
        <p:spPr>
          <a:xfrm>
            <a:off x="2627290" y="2322208"/>
            <a:ext cx="1397206" cy="488141"/>
          </a:xfrm>
          <a:prstGeom prst="round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b="1" dirty="0">
                <a:solidFill>
                  <a:schemeClr val="tx1"/>
                </a:solidFill>
              </a:rPr>
              <a:t>Progettazione</a:t>
            </a:r>
          </a:p>
          <a:p>
            <a:pPr algn="ctr">
              <a:defRPr/>
            </a:pPr>
            <a:r>
              <a:rPr lang="it-IT" sz="900" dirty="0">
                <a:solidFill>
                  <a:schemeClr val="tx1"/>
                </a:solidFill>
              </a:rPr>
              <a:t>Innovazione RP-PI</a:t>
            </a:r>
          </a:p>
        </p:txBody>
      </p:sp>
      <p:sp>
        <p:nvSpPr>
          <p:cNvPr id="7" name="Rounded Rectangle 46">
            <a:extLst>
              <a:ext uri="{FF2B5EF4-FFF2-40B4-BE49-F238E27FC236}">
                <a16:creationId xmlns:a16="http://schemas.microsoft.com/office/drawing/2014/main" id="{3EFFC61D-957C-4D9F-8B6A-29DA494EE316}"/>
              </a:ext>
            </a:extLst>
          </p:cNvPr>
          <p:cNvSpPr>
            <a:spLocks/>
          </p:cNvSpPr>
          <p:nvPr/>
        </p:nvSpPr>
        <p:spPr>
          <a:xfrm>
            <a:off x="2525086" y="1084408"/>
            <a:ext cx="1482222" cy="462007"/>
          </a:xfrm>
          <a:prstGeom prst="round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dirty="0">
                <a:solidFill>
                  <a:schemeClr val="tx1"/>
                </a:solidFill>
              </a:rPr>
              <a:t>Comunicazione Esterna</a:t>
            </a:r>
          </a:p>
          <a:p>
            <a:pPr algn="ctr">
              <a:defRPr/>
            </a:pPr>
            <a:r>
              <a:rPr lang="it-IT" sz="900" dirty="0">
                <a:solidFill>
                  <a:schemeClr val="tx1"/>
                </a:solidFill>
              </a:rPr>
              <a:t>Fundraising e gestione stakeholder RP-COM</a:t>
            </a:r>
          </a:p>
        </p:txBody>
      </p:sp>
      <p:sp>
        <p:nvSpPr>
          <p:cNvPr id="8" name="Rounded Rectangle 49">
            <a:extLst>
              <a:ext uri="{FF2B5EF4-FFF2-40B4-BE49-F238E27FC236}">
                <a16:creationId xmlns:a16="http://schemas.microsoft.com/office/drawing/2014/main" id="{39D50076-77C5-4B59-919D-2A0F0315C683}"/>
              </a:ext>
            </a:extLst>
          </p:cNvPr>
          <p:cNvSpPr>
            <a:spLocks/>
          </p:cNvSpPr>
          <p:nvPr/>
        </p:nvSpPr>
        <p:spPr>
          <a:xfrm>
            <a:off x="5916451" y="3590829"/>
            <a:ext cx="1404198" cy="486363"/>
          </a:xfrm>
          <a:prstGeom prst="round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b="1" dirty="0">
                <a:solidFill>
                  <a:schemeClr val="tx1"/>
                </a:solidFill>
              </a:rPr>
              <a:t>SERVIZI EDUCATIVI</a:t>
            </a:r>
          </a:p>
          <a:p>
            <a:pPr algn="ctr">
              <a:defRPr/>
            </a:pPr>
            <a:r>
              <a:rPr lang="it-IT" sz="900" b="1" dirty="0">
                <a:solidFill>
                  <a:schemeClr val="tx1"/>
                </a:solidFill>
              </a:rPr>
              <a:t>RP-SED</a:t>
            </a:r>
          </a:p>
        </p:txBody>
      </p:sp>
      <p:sp>
        <p:nvSpPr>
          <p:cNvPr id="9" name="Rounded Rectangle 50">
            <a:extLst>
              <a:ext uri="{FF2B5EF4-FFF2-40B4-BE49-F238E27FC236}">
                <a16:creationId xmlns:a16="http://schemas.microsoft.com/office/drawing/2014/main" id="{6185E300-1F92-4D47-89A6-D6828FBE0483}"/>
              </a:ext>
            </a:extLst>
          </p:cNvPr>
          <p:cNvSpPr>
            <a:spLocks/>
          </p:cNvSpPr>
          <p:nvPr/>
        </p:nvSpPr>
        <p:spPr>
          <a:xfrm>
            <a:off x="7818137" y="3333528"/>
            <a:ext cx="1470643" cy="429722"/>
          </a:xfrm>
          <a:prstGeom prst="round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it-IT" sz="900" b="1" dirty="0">
                <a:solidFill>
                  <a:schemeClr val="tx1"/>
                </a:solidFill>
              </a:rPr>
              <a:t>CENTRO EDUCA</a:t>
            </a:r>
          </a:p>
          <a:p>
            <a:pPr lvl="0" algn="ctr"/>
            <a:r>
              <a:rPr lang="it-IT" sz="900" dirty="0">
                <a:solidFill>
                  <a:schemeClr val="tx1"/>
                </a:solidFill>
              </a:rPr>
              <a:t>RP-CED </a:t>
            </a:r>
          </a:p>
        </p:txBody>
      </p:sp>
      <p:sp>
        <p:nvSpPr>
          <p:cNvPr id="18" name="Rounded Rectangle 20">
            <a:extLst>
              <a:ext uri="{FF2B5EF4-FFF2-40B4-BE49-F238E27FC236}">
                <a16:creationId xmlns:a16="http://schemas.microsoft.com/office/drawing/2014/main" id="{09ED99D7-D13C-42E2-B587-FFEEC5F7F5F9}"/>
              </a:ext>
            </a:extLst>
          </p:cNvPr>
          <p:cNvSpPr>
            <a:spLocks/>
          </p:cNvSpPr>
          <p:nvPr/>
        </p:nvSpPr>
        <p:spPr>
          <a:xfrm>
            <a:off x="7179103" y="1772723"/>
            <a:ext cx="1934834" cy="452647"/>
          </a:xfrm>
          <a:prstGeom prst="round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dirty="0">
                <a:solidFill>
                  <a:schemeClr val="tx1"/>
                </a:solidFill>
              </a:rPr>
              <a:t>Amministrazione, Contabilità RP-AC</a:t>
            </a:r>
          </a:p>
          <a:p>
            <a:pPr algn="ctr">
              <a:defRPr/>
            </a:pPr>
            <a:r>
              <a:rPr lang="it-IT" sz="900" dirty="0">
                <a:solidFill>
                  <a:schemeClr val="tx1"/>
                </a:solidFill>
              </a:rPr>
              <a:t>Controllo di gestione</a:t>
            </a:r>
          </a:p>
          <a:p>
            <a:pPr algn="ctr">
              <a:defRPr/>
            </a:pPr>
            <a:r>
              <a:rPr lang="it-IT" sz="900" dirty="0">
                <a:solidFill>
                  <a:schemeClr val="tx1"/>
                </a:solidFill>
              </a:rPr>
              <a:t>Sistema Informatico RP-SI</a:t>
            </a:r>
          </a:p>
        </p:txBody>
      </p:sp>
      <p:sp>
        <p:nvSpPr>
          <p:cNvPr id="30" name="Ovale 29">
            <a:extLst>
              <a:ext uri="{FF2B5EF4-FFF2-40B4-BE49-F238E27FC236}">
                <a16:creationId xmlns:a16="http://schemas.microsoft.com/office/drawing/2014/main" id="{370977E2-862A-4751-9B91-9ACF49F016B6}"/>
              </a:ext>
            </a:extLst>
          </p:cNvPr>
          <p:cNvSpPr/>
          <p:nvPr/>
        </p:nvSpPr>
        <p:spPr bwMode="auto">
          <a:xfrm>
            <a:off x="4945208" y="241367"/>
            <a:ext cx="1620085" cy="59403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68576" tIns="34288" rIns="68576" bIns="3428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336911" hangingPunct="0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it-IT" sz="1200" dirty="0">
                <a:ea typeface="SimSun" charset="-122"/>
              </a:rPr>
              <a:t>Assemblea</a:t>
            </a:r>
          </a:p>
          <a:p>
            <a:pPr algn="ctr" defTabSz="336911" hangingPunct="0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it-IT" sz="1200" dirty="0">
                <a:ea typeface="SimSun" charset="-122"/>
              </a:rPr>
              <a:t>Presidente</a:t>
            </a:r>
          </a:p>
        </p:txBody>
      </p:sp>
      <p:sp>
        <p:nvSpPr>
          <p:cNvPr id="56" name="Ovale 55">
            <a:extLst>
              <a:ext uri="{FF2B5EF4-FFF2-40B4-BE49-F238E27FC236}">
                <a16:creationId xmlns:a16="http://schemas.microsoft.com/office/drawing/2014/main" id="{BA0C075B-E8B7-4B89-868B-753200472BC4}"/>
              </a:ext>
            </a:extLst>
          </p:cNvPr>
          <p:cNvSpPr/>
          <p:nvPr/>
        </p:nvSpPr>
        <p:spPr bwMode="auto">
          <a:xfrm>
            <a:off x="4967273" y="2006298"/>
            <a:ext cx="1728090" cy="52622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68576" tIns="34288" rIns="68576" bIns="3428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336911" hangingPunct="0">
              <a:lnSpc>
                <a:spcPct val="93000"/>
              </a:lnSpc>
              <a:buClr>
                <a:srgbClr val="000000"/>
              </a:buClr>
              <a:buSzPct val="100000"/>
            </a:pPr>
            <a:endParaRPr lang="it-IT" sz="1050" dirty="0">
              <a:ea typeface="SimSun" charset="-122"/>
            </a:endParaRPr>
          </a:p>
          <a:p>
            <a:pPr algn="ctr" defTabSz="336911" hangingPunct="0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it-IT" sz="1050" dirty="0">
                <a:ea typeface="SimSun" charset="-122"/>
              </a:rPr>
              <a:t>Direttivo (DIR)</a:t>
            </a:r>
          </a:p>
        </p:txBody>
      </p:sp>
      <p:sp>
        <p:nvSpPr>
          <p:cNvPr id="64" name="Rettangolo con angoli arrotondati 63">
            <a:extLst>
              <a:ext uri="{FF2B5EF4-FFF2-40B4-BE49-F238E27FC236}">
                <a16:creationId xmlns:a16="http://schemas.microsoft.com/office/drawing/2014/main" id="{6B26D850-F557-4709-9720-CD5C6025450B}"/>
              </a:ext>
            </a:extLst>
          </p:cNvPr>
          <p:cNvSpPr/>
          <p:nvPr/>
        </p:nvSpPr>
        <p:spPr bwMode="auto">
          <a:xfrm>
            <a:off x="1877167" y="3519179"/>
            <a:ext cx="1026053" cy="488141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68576" tIns="34288" rIns="68576" bIns="3428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336911" hangingPunct="0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it-IT" sz="1050" dirty="0">
                <a:ea typeface="SimSun" charset="-122"/>
              </a:rPr>
              <a:t>AREA PROGETTI</a:t>
            </a:r>
          </a:p>
          <a:p>
            <a:pPr algn="ctr" defTabSz="336911" hangingPunct="0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it-IT" sz="1050" dirty="0">
                <a:ea typeface="SimSun" charset="-122"/>
              </a:rPr>
              <a:t>RP-AP</a:t>
            </a:r>
          </a:p>
          <a:p>
            <a:pPr algn="ctr" defTabSz="336911" hangingPunct="0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it-IT" sz="1050" dirty="0">
                <a:ea typeface="SimSun" charset="-122"/>
              </a:rPr>
              <a:t> </a:t>
            </a:r>
          </a:p>
        </p:txBody>
      </p:sp>
      <p:sp>
        <p:nvSpPr>
          <p:cNvPr id="29" name="Ovale 28">
            <a:extLst>
              <a:ext uri="{FF2B5EF4-FFF2-40B4-BE49-F238E27FC236}">
                <a16:creationId xmlns:a16="http://schemas.microsoft.com/office/drawing/2014/main" id="{5A566871-64AE-4744-A050-A61DE03FE8FC}"/>
              </a:ext>
            </a:extLst>
          </p:cNvPr>
          <p:cNvSpPr/>
          <p:nvPr/>
        </p:nvSpPr>
        <p:spPr bwMode="auto">
          <a:xfrm>
            <a:off x="4905219" y="1012486"/>
            <a:ext cx="1728090" cy="278183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68576" tIns="34288" rIns="68576" bIns="3428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336911" hangingPunct="0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it-IT" sz="1050" dirty="0">
                <a:ea typeface="SimSun" charset="-122"/>
              </a:rPr>
              <a:t>C. d. A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10CAFCF-FBEB-48A7-8BEF-F20371BF0EE8}"/>
              </a:ext>
            </a:extLst>
          </p:cNvPr>
          <p:cNvSpPr txBox="1"/>
          <p:nvPr/>
        </p:nvSpPr>
        <p:spPr>
          <a:xfrm>
            <a:off x="9680532" y="323734"/>
            <a:ext cx="1813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Organigramma – </a:t>
            </a:r>
            <a:r>
              <a:rPr lang="it-IT" sz="1200" dirty="0" err="1"/>
              <a:t>Viridiana</a:t>
            </a:r>
            <a:endParaRPr lang="it-IT" sz="1200" dirty="0"/>
          </a:p>
        </p:txBody>
      </p:sp>
      <p:sp>
        <p:nvSpPr>
          <p:cNvPr id="60" name="Rounded Rectangle 45">
            <a:extLst>
              <a:ext uri="{FF2B5EF4-FFF2-40B4-BE49-F238E27FC236}">
                <a16:creationId xmlns:a16="http://schemas.microsoft.com/office/drawing/2014/main" id="{A77A36D9-62BC-4591-8CEA-CB4339718E09}"/>
              </a:ext>
            </a:extLst>
          </p:cNvPr>
          <p:cNvSpPr>
            <a:spLocks/>
          </p:cNvSpPr>
          <p:nvPr/>
        </p:nvSpPr>
        <p:spPr>
          <a:xfrm>
            <a:off x="7185313" y="994439"/>
            <a:ext cx="2158267" cy="632314"/>
          </a:xfrm>
          <a:prstGeom prst="round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it-IT" sz="900" dirty="0">
                <a:solidFill>
                  <a:schemeClr val="tx1"/>
                </a:solidFill>
              </a:rPr>
              <a:t>Amministrazione Personale e Sviluppo Competenze  RP-RU</a:t>
            </a:r>
          </a:p>
          <a:p>
            <a:pPr>
              <a:defRPr/>
            </a:pPr>
            <a:r>
              <a:rPr lang="it-IT" sz="900" dirty="0" err="1">
                <a:solidFill>
                  <a:schemeClr val="tx1"/>
                </a:solidFill>
              </a:rPr>
              <a:t>Resp</a:t>
            </a:r>
            <a:r>
              <a:rPr lang="it-IT" sz="900" dirty="0">
                <a:solidFill>
                  <a:schemeClr val="tx1"/>
                </a:solidFill>
              </a:rPr>
              <a:t>. Servizio Prevenzione e Protezione</a:t>
            </a:r>
          </a:p>
          <a:p>
            <a:pPr>
              <a:defRPr/>
            </a:pPr>
            <a:r>
              <a:rPr lang="it-IT" sz="900" dirty="0">
                <a:solidFill>
                  <a:schemeClr val="tx1"/>
                </a:solidFill>
              </a:rPr>
              <a:t>Responsabile Interno trattamento dati </a:t>
            </a:r>
          </a:p>
        </p:txBody>
      </p:sp>
      <p:cxnSp>
        <p:nvCxnSpPr>
          <p:cNvPr id="32" name="Connettore a gomito 31">
            <a:extLst>
              <a:ext uri="{FF2B5EF4-FFF2-40B4-BE49-F238E27FC236}">
                <a16:creationId xmlns:a16="http://schemas.microsoft.com/office/drawing/2014/main" id="{109127F0-052D-473A-9596-1C5DEAAF6F16}"/>
              </a:ext>
            </a:extLst>
          </p:cNvPr>
          <p:cNvCxnSpPr>
            <a:cxnSpLocks/>
            <a:stCxn id="30" idx="4"/>
            <a:endCxn id="29" idx="0"/>
          </p:cNvCxnSpPr>
          <p:nvPr/>
        </p:nvCxnSpPr>
        <p:spPr>
          <a:xfrm rot="16200000" flipH="1">
            <a:off x="5673713" y="916935"/>
            <a:ext cx="177088" cy="1401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a gomito 48">
            <a:extLst>
              <a:ext uri="{FF2B5EF4-FFF2-40B4-BE49-F238E27FC236}">
                <a16:creationId xmlns:a16="http://schemas.microsoft.com/office/drawing/2014/main" id="{0D05333A-25A2-41DE-BB2A-C558532028C9}"/>
              </a:ext>
            </a:extLst>
          </p:cNvPr>
          <p:cNvCxnSpPr>
            <a:cxnSpLocks/>
            <a:stCxn id="56" idx="2"/>
            <a:endCxn id="7" idx="3"/>
          </p:cNvCxnSpPr>
          <p:nvPr/>
        </p:nvCxnSpPr>
        <p:spPr>
          <a:xfrm rot="10800000">
            <a:off x="4007309" y="1315413"/>
            <a:ext cx="959965" cy="95399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a gomito 56">
            <a:extLst>
              <a:ext uri="{FF2B5EF4-FFF2-40B4-BE49-F238E27FC236}">
                <a16:creationId xmlns:a16="http://schemas.microsoft.com/office/drawing/2014/main" id="{04D96A13-0932-4972-B11D-03BAD37D841E}"/>
              </a:ext>
            </a:extLst>
          </p:cNvPr>
          <p:cNvCxnSpPr>
            <a:cxnSpLocks/>
            <a:stCxn id="56" idx="2"/>
            <a:endCxn id="6" idx="3"/>
          </p:cNvCxnSpPr>
          <p:nvPr/>
        </p:nvCxnSpPr>
        <p:spPr>
          <a:xfrm rot="10800000" flipV="1">
            <a:off x="4024497" y="2269411"/>
            <a:ext cx="942777" cy="29686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a gomito 65">
            <a:extLst>
              <a:ext uri="{FF2B5EF4-FFF2-40B4-BE49-F238E27FC236}">
                <a16:creationId xmlns:a16="http://schemas.microsoft.com/office/drawing/2014/main" id="{875AFE00-ED30-457C-8A9F-0FD17843C776}"/>
              </a:ext>
            </a:extLst>
          </p:cNvPr>
          <p:cNvCxnSpPr>
            <a:cxnSpLocks/>
            <a:stCxn id="56" idx="6"/>
            <a:endCxn id="18" idx="1"/>
          </p:cNvCxnSpPr>
          <p:nvPr/>
        </p:nvCxnSpPr>
        <p:spPr>
          <a:xfrm flipV="1">
            <a:off x="6695363" y="1999047"/>
            <a:ext cx="483740" cy="270364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a gomito 69">
            <a:extLst>
              <a:ext uri="{FF2B5EF4-FFF2-40B4-BE49-F238E27FC236}">
                <a16:creationId xmlns:a16="http://schemas.microsoft.com/office/drawing/2014/main" id="{A027958E-5F93-4900-BF47-C0CDCE97D94F}"/>
              </a:ext>
            </a:extLst>
          </p:cNvPr>
          <p:cNvCxnSpPr>
            <a:cxnSpLocks/>
            <a:stCxn id="56" idx="6"/>
            <a:endCxn id="60" idx="1"/>
          </p:cNvCxnSpPr>
          <p:nvPr/>
        </p:nvCxnSpPr>
        <p:spPr>
          <a:xfrm flipV="1">
            <a:off x="6695363" y="1310596"/>
            <a:ext cx="489950" cy="95881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a gomito 22">
            <a:extLst>
              <a:ext uri="{FF2B5EF4-FFF2-40B4-BE49-F238E27FC236}">
                <a16:creationId xmlns:a16="http://schemas.microsoft.com/office/drawing/2014/main" id="{70FBC0B6-9746-4C44-9311-FAC4585108CF}"/>
              </a:ext>
            </a:extLst>
          </p:cNvPr>
          <p:cNvCxnSpPr>
            <a:cxnSpLocks/>
            <a:stCxn id="56" idx="4"/>
            <a:endCxn id="8" idx="0"/>
          </p:cNvCxnSpPr>
          <p:nvPr/>
        </p:nvCxnSpPr>
        <p:spPr>
          <a:xfrm rot="16200000" flipH="1">
            <a:off x="5695781" y="2668060"/>
            <a:ext cx="1058306" cy="787232"/>
          </a:xfrm>
          <a:prstGeom prst="bentConnector3">
            <a:avLst>
              <a:gd name="adj1" fmla="val 39548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a gomito 34">
            <a:extLst>
              <a:ext uri="{FF2B5EF4-FFF2-40B4-BE49-F238E27FC236}">
                <a16:creationId xmlns:a16="http://schemas.microsoft.com/office/drawing/2014/main" id="{408808E8-DD08-47B9-81FE-D5D47E6AB866}"/>
              </a:ext>
            </a:extLst>
          </p:cNvPr>
          <p:cNvCxnSpPr>
            <a:cxnSpLocks/>
            <a:stCxn id="6" idx="1"/>
            <a:endCxn id="64" idx="1"/>
          </p:cNvCxnSpPr>
          <p:nvPr/>
        </p:nvCxnSpPr>
        <p:spPr>
          <a:xfrm rot="10800000" flipV="1">
            <a:off x="1877168" y="2566278"/>
            <a:ext cx="750123" cy="1196971"/>
          </a:xfrm>
          <a:prstGeom prst="bentConnector3">
            <a:avLst>
              <a:gd name="adj1" fmla="val 130475"/>
            </a:avLst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a gomito 23">
            <a:extLst>
              <a:ext uri="{FF2B5EF4-FFF2-40B4-BE49-F238E27FC236}">
                <a16:creationId xmlns:a16="http://schemas.microsoft.com/office/drawing/2014/main" id="{9285D903-8208-4433-B8DF-13A563239789}"/>
              </a:ext>
            </a:extLst>
          </p:cNvPr>
          <p:cNvCxnSpPr>
            <a:cxnSpLocks/>
            <a:stCxn id="56" idx="4"/>
            <a:endCxn id="64" idx="0"/>
          </p:cNvCxnSpPr>
          <p:nvPr/>
        </p:nvCxnSpPr>
        <p:spPr>
          <a:xfrm rot="5400000">
            <a:off x="3617428" y="1305289"/>
            <a:ext cx="986656" cy="3441124"/>
          </a:xfrm>
          <a:prstGeom prst="bentConnector3">
            <a:avLst>
              <a:gd name="adj1" fmla="val 42526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ttangolo con angoli arrotondati 46">
            <a:extLst>
              <a:ext uri="{FF2B5EF4-FFF2-40B4-BE49-F238E27FC236}">
                <a16:creationId xmlns:a16="http://schemas.microsoft.com/office/drawing/2014/main" id="{580C4FE2-35C4-4CC5-A556-B54FECB884F7}"/>
              </a:ext>
            </a:extLst>
          </p:cNvPr>
          <p:cNvSpPr/>
          <p:nvPr/>
        </p:nvSpPr>
        <p:spPr>
          <a:xfrm>
            <a:off x="6082523" y="4231243"/>
            <a:ext cx="1259035" cy="51143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Educativi a  minori e famiglie </a:t>
            </a:r>
          </a:p>
        </p:txBody>
      </p:sp>
      <p:sp>
        <p:nvSpPr>
          <p:cNvPr id="51" name="Rettangolo con angoli arrotondati 50">
            <a:extLst>
              <a:ext uri="{FF2B5EF4-FFF2-40B4-BE49-F238E27FC236}">
                <a16:creationId xmlns:a16="http://schemas.microsoft.com/office/drawing/2014/main" id="{CDD62D80-C731-449F-9E8A-6113145B94FE}"/>
              </a:ext>
            </a:extLst>
          </p:cNvPr>
          <p:cNvSpPr/>
          <p:nvPr/>
        </p:nvSpPr>
        <p:spPr>
          <a:xfrm>
            <a:off x="6082523" y="4940616"/>
            <a:ext cx="1259035" cy="3271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Comunità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52" name="Rettangolo con angoli arrotondati 51">
            <a:extLst>
              <a:ext uri="{FF2B5EF4-FFF2-40B4-BE49-F238E27FC236}">
                <a16:creationId xmlns:a16="http://schemas.microsoft.com/office/drawing/2014/main" id="{84B140E6-6513-456B-AECB-01FB61ED240C}"/>
              </a:ext>
            </a:extLst>
          </p:cNvPr>
          <p:cNvSpPr/>
          <p:nvPr/>
        </p:nvSpPr>
        <p:spPr>
          <a:xfrm>
            <a:off x="6112678" y="5465720"/>
            <a:ext cx="1259035" cy="78528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chemeClr val="tx1"/>
                </a:solidFill>
              </a:rPr>
              <a:t>Laboratori mirati allo sviluppo di abilità e competenze </a:t>
            </a:r>
          </a:p>
          <a:p>
            <a:pPr algn="ctr"/>
            <a:endParaRPr lang="it-IT" sz="1000" dirty="0">
              <a:solidFill>
                <a:schemeClr val="tx1"/>
              </a:solidFill>
            </a:endParaRPr>
          </a:p>
        </p:txBody>
      </p:sp>
      <p:cxnSp>
        <p:nvCxnSpPr>
          <p:cNvPr id="39" name="Connettore a gomito 38">
            <a:extLst>
              <a:ext uri="{FF2B5EF4-FFF2-40B4-BE49-F238E27FC236}">
                <a16:creationId xmlns:a16="http://schemas.microsoft.com/office/drawing/2014/main" id="{C94406EE-EB9D-4306-BC62-AF5E9F167D59}"/>
              </a:ext>
            </a:extLst>
          </p:cNvPr>
          <p:cNvCxnSpPr>
            <a:cxnSpLocks/>
            <a:stCxn id="56" idx="4"/>
            <a:endCxn id="9" idx="0"/>
          </p:cNvCxnSpPr>
          <p:nvPr/>
        </p:nvCxnSpPr>
        <p:spPr>
          <a:xfrm rot="16200000" flipH="1">
            <a:off x="6791886" y="1571954"/>
            <a:ext cx="801005" cy="272214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ttangolo con angoli arrotondati 58">
            <a:extLst>
              <a:ext uri="{FF2B5EF4-FFF2-40B4-BE49-F238E27FC236}">
                <a16:creationId xmlns:a16="http://schemas.microsoft.com/office/drawing/2014/main" id="{6017C521-848B-487A-93C5-1DAA912FB5B9}"/>
              </a:ext>
            </a:extLst>
          </p:cNvPr>
          <p:cNvSpPr/>
          <p:nvPr/>
        </p:nvSpPr>
        <p:spPr>
          <a:xfrm>
            <a:off x="9908137" y="6251345"/>
            <a:ext cx="1259035" cy="3271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Psicoterapia </a:t>
            </a:r>
          </a:p>
        </p:txBody>
      </p:sp>
      <p:sp>
        <p:nvSpPr>
          <p:cNvPr id="65" name="Rettangolo con angoli arrotondati 64">
            <a:extLst>
              <a:ext uri="{FF2B5EF4-FFF2-40B4-BE49-F238E27FC236}">
                <a16:creationId xmlns:a16="http://schemas.microsoft.com/office/drawing/2014/main" id="{91AB12FC-25F5-4780-B29E-0B476135DFE5}"/>
              </a:ext>
            </a:extLst>
          </p:cNvPr>
          <p:cNvSpPr/>
          <p:nvPr/>
        </p:nvSpPr>
        <p:spPr>
          <a:xfrm>
            <a:off x="9916563" y="5778267"/>
            <a:ext cx="1259035" cy="3271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Psicomotricità</a:t>
            </a:r>
          </a:p>
        </p:txBody>
      </p:sp>
      <p:sp>
        <p:nvSpPr>
          <p:cNvPr id="67" name="Rettangolo con angoli arrotondati 66">
            <a:extLst>
              <a:ext uri="{FF2B5EF4-FFF2-40B4-BE49-F238E27FC236}">
                <a16:creationId xmlns:a16="http://schemas.microsoft.com/office/drawing/2014/main" id="{6D431EA5-6208-4943-8F56-ED651472DAC8}"/>
              </a:ext>
            </a:extLst>
          </p:cNvPr>
          <p:cNvSpPr/>
          <p:nvPr/>
        </p:nvSpPr>
        <p:spPr>
          <a:xfrm>
            <a:off x="9908138" y="5320048"/>
            <a:ext cx="1259035" cy="3271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Psicologia Sessuologia </a:t>
            </a:r>
          </a:p>
        </p:txBody>
      </p:sp>
      <p:sp>
        <p:nvSpPr>
          <p:cNvPr id="69" name="Rettangolo con angoli arrotondati 68">
            <a:extLst>
              <a:ext uri="{FF2B5EF4-FFF2-40B4-BE49-F238E27FC236}">
                <a16:creationId xmlns:a16="http://schemas.microsoft.com/office/drawing/2014/main" id="{A2559BCC-57B3-4E6B-9313-566BC957B013}"/>
              </a:ext>
            </a:extLst>
          </p:cNvPr>
          <p:cNvSpPr/>
          <p:nvPr/>
        </p:nvSpPr>
        <p:spPr>
          <a:xfrm>
            <a:off x="9916564" y="4849858"/>
            <a:ext cx="1259035" cy="3271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Pedagogia </a:t>
            </a:r>
          </a:p>
        </p:txBody>
      </p:sp>
      <p:sp>
        <p:nvSpPr>
          <p:cNvPr id="71" name="Rettangolo con angoli arrotondati 70">
            <a:extLst>
              <a:ext uri="{FF2B5EF4-FFF2-40B4-BE49-F238E27FC236}">
                <a16:creationId xmlns:a16="http://schemas.microsoft.com/office/drawing/2014/main" id="{9AA8321D-5024-4F0C-998D-4E611E63919E}"/>
              </a:ext>
            </a:extLst>
          </p:cNvPr>
          <p:cNvSpPr/>
          <p:nvPr/>
        </p:nvSpPr>
        <p:spPr>
          <a:xfrm>
            <a:off x="9939275" y="4394828"/>
            <a:ext cx="1259035" cy="3271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Ostetricia </a:t>
            </a:r>
          </a:p>
        </p:txBody>
      </p:sp>
      <p:sp>
        <p:nvSpPr>
          <p:cNvPr id="72" name="Rettangolo con angoli arrotondati 71">
            <a:extLst>
              <a:ext uri="{FF2B5EF4-FFF2-40B4-BE49-F238E27FC236}">
                <a16:creationId xmlns:a16="http://schemas.microsoft.com/office/drawing/2014/main" id="{1810B621-E144-405D-A91D-14090817CD74}"/>
              </a:ext>
            </a:extLst>
          </p:cNvPr>
          <p:cNvSpPr/>
          <p:nvPr/>
        </p:nvSpPr>
        <p:spPr>
          <a:xfrm>
            <a:off x="8290959" y="6251004"/>
            <a:ext cx="1259035" cy="3271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Neuropsicologia </a:t>
            </a:r>
          </a:p>
        </p:txBody>
      </p:sp>
      <p:sp>
        <p:nvSpPr>
          <p:cNvPr id="73" name="Rettangolo con angoli arrotondati 72">
            <a:extLst>
              <a:ext uri="{FF2B5EF4-FFF2-40B4-BE49-F238E27FC236}">
                <a16:creationId xmlns:a16="http://schemas.microsoft.com/office/drawing/2014/main" id="{B0DAE834-3013-4072-AFB7-062EEE1AE585}"/>
              </a:ext>
            </a:extLst>
          </p:cNvPr>
          <p:cNvSpPr/>
          <p:nvPr/>
        </p:nvSpPr>
        <p:spPr>
          <a:xfrm>
            <a:off x="8290960" y="5785416"/>
            <a:ext cx="1259035" cy="3271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Neuropsichiatria infantile</a:t>
            </a:r>
          </a:p>
        </p:txBody>
      </p:sp>
      <p:sp>
        <p:nvSpPr>
          <p:cNvPr id="74" name="Rettangolo con angoli arrotondati 73">
            <a:extLst>
              <a:ext uri="{FF2B5EF4-FFF2-40B4-BE49-F238E27FC236}">
                <a16:creationId xmlns:a16="http://schemas.microsoft.com/office/drawing/2014/main" id="{93916F56-B182-4316-BCF7-23B8A34BD138}"/>
              </a:ext>
            </a:extLst>
          </p:cNvPr>
          <p:cNvSpPr/>
          <p:nvPr/>
        </p:nvSpPr>
        <p:spPr>
          <a:xfrm>
            <a:off x="8290961" y="5316501"/>
            <a:ext cx="1259035" cy="3271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Logopedia</a:t>
            </a:r>
          </a:p>
        </p:txBody>
      </p:sp>
      <p:sp>
        <p:nvSpPr>
          <p:cNvPr id="75" name="Rettangolo con angoli arrotondati 74">
            <a:extLst>
              <a:ext uri="{FF2B5EF4-FFF2-40B4-BE49-F238E27FC236}">
                <a16:creationId xmlns:a16="http://schemas.microsoft.com/office/drawing/2014/main" id="{BD00C18A-7EB6-4618-AAB0-5A9BD4E5E185}"/>
              </a:ext>
            </a:extLst>
          </p:cNvPr>
          <p:cNvSpPr/>
          <p:nvPr/>
        </p:nvSpPr>
        <p:spPr>
          <a:xfrm>
            <a:off x="8290962" y="4850913"/>
            <a:ext cx="1259035" cy="3271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Diagnosi</a:t>
            </a:r>
          </a:p>
          <a:p>
            <a:pPr algn="ctr"/>
            <a:r>
              <a:rPr lang="it-IT" sz="1200" dirty="0">
                <a:solidFill>
                  <a:schemeClr val="tx1"/>
                </a:solidFill>
              </a:rPr>
              <a:t>D.S.A.</a:t>
            </a:r>
          </a:p>
        </p:txBody>
      </p:sp>
      <p:sp>
        <p:nvSpPr>
          <p:cNvPr id="76" name="Rettangolo con angoli arrotondati 75">
            <a:extLst>
              <a:ext uri="{FF2B5EF4-FFF2-40B4-BE49-F238E27FC236}">
                <a16:creationId xmlns:a16="http://schemas.microsoft.com/office/drawing/2014/main" id="{4D457541-7D16-4C0D-A2EF-F28390A542D1}"/>
              </a:ext>
            </a:extLst>
          </p:cNvPr>
          <p:cNvSpPr/>
          <p:nvPr/>
        </p:nvSpPr>
        <p:spPr>
          <a:xfrm>
            <a:off x="8264448" y="4394828"/>
            <a:ext cx="1259035" cy="3271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Educazione specialistica</a:t>
            </a:r>
          </a:p>
        </p:txBody>
      </p:sp>
      <p:cxnSp>
        <p:nvCxnSpPr>
          <p:cNvPr id="88" name="Connettore a gomito 87">
            <a:extLst>
              <a:ext uri="{FF2B5EF4-FFF2-40B4-BE49-F238E27FC236}">
                <a16:creationId xmlns:a16="http://schemas.microsoft.com/office/drawing/2014/main" id="{00B76124-A29E-459D-AEB4-E798C7577388}"/>
              </a:ext>
            </a:extLst>
          </p:cNvPr>
          <p:cNvCxnSpPr>
            <a:cxnSpLocks/>
            <a:stCxn id="8" idx="1"/>
            <a:endCxn id="47" idx="1"/>
          </p:cNvCxnSpPr>
          <p:nvPr/>
        </p:nvCxnSpPr>
        <p:spPr>
          <a:xfrm rot="10800000" flipH="1" flipV="1">
            <a:off x="5916451" y="3834011"/>
            <a:ext cx="166072" cy="652952"/>
          </a:xfrm>
          <a:prstGeom prst="bentConnector3">
            <a:avLst>
              <a:gd name="adj1" fmla="val -13765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a gomito 89">
            <a:extLst>
              <a:ext uri="{FF2B5EF4-FFF2-40B4-BE49-F238E27FC236}">
                <a16:creationId xmlns:a16="http://schemas.microsoft.com/office/drawing/2014/main" id="{EFB8D12A-DFDC-467E-AD58-0BFA5365C454}"/>
              </a:ext>
            </a:extLst>
          </p:cNvPr>
          <p:cNvCxnSpPr>
            <a:cxnSpLocks/>
            <a:stCxn id="8" idx="1"/>
            <a:endCxn id="51" idx="1"/>
          </p:cNvCxnSpPr>
          <p:nvPr/>
        </p:nvCxnSpPr>
        <p:spPr>
          <a:xfrm rot="10800000" flipH="1" flipV="1">
            <a:off x="5916451" y="3834011"/>
            <a:ext cx="166072" cy="1270190"/>
          </a:xfrm>
          <a:prstGeom prst="bentConnector3">
            <a:avLst>
              <a:gd name="adj1" fmla="val -13765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a gomito 99">
            <a:extLst>
              <a:ext uri="{FF2B5EF4-FFF2-40B4-BE49-F238E27FC236}">
                <a16:creationId xmlns:a16="http://schemas.microsoft.com/office/drawing/2014/main" id="{C486CE0D-EA38-4F02-8BBC-59F097EA87C5}"/>
              </a:ext>
            </a:extLst>
          </p:cNvPr>
          <p:cNvCxnSpPr>
            <a:cxnSpLocks/>
            <a:stCxn id="9" idx="1"/>
            <a:endCxn id="76" idx="1"/>
          </p:cNvCxnSpPr>
          <p:nvPr/>
        </p:nvCxnSpPr>
        <p:spPr>
          <a:xfrm rot="10800000" flipH="1" flipV="1">
            <a:off x="7818136" y="3548389"/>
            <a:ext cx="446311" cy="1010024"/>
          </a:xfrm>
          <a:prstGeom prst="bentConnector3">
            <a:avLst>
              <a:gd name="adj1" fmla="val -5122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a gomito 101">
            <a:extLst>
              <a:ext uri="{FF2B5EF4-FFF2-40B4-BE49-F238E27FC236}">
                <a16:creationId xmlns:a16="http://schemas.microsoft.com/office/drawing/2014/main" id="{99F06367-BFDF-44E7-B693-03D92F478A97}"/>
              </a:ext>
            </a:extLst>
          </p:cNvPr>
          <p:cNvCxnSpPr>
            <a:cxnSpLocks/>
            <a:stCxn id="9" idx="1"/>
            <a:endCxn id="75" idx="1"/>
          </p:cNvCxnSpPr>
          <p:nvPr/>
        </p:nvCxnSpPr>
        <p:spPr>
          <a:xfrm rot="10800000" flipH="1" flipV="1">
            <a:off x="7818136" y="3548388"/>
            <a:ext cx="472825" cy="1466109"/>
          </a:xfrm>
          <a:prstGeom prst="bentConnector3">
            <a:avLst>
              <a:gd name="adj1" fmla="val -4834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a gomito 103">
            <a:extLst>
              <a:ext uri="{FF2B5EF4-FFF2-40B4-BE49-F238E27FC236}">
                <a16:creationId xmlns:a16="http://schemas.microsoft.com/office/drawing/2014/main" id="{A12EA6CF-053A-4D5E-A062-B8085FB8ACE9}"/>
              </a:ext>
            </a:extLst>
          </p:cNvPr>
          <p:cNvCxnSpPr>
            <a:cxnSpLocks/>
            <a:stCxn id="9" idx="1"/>
            <a:endCxn id="74" idx="1"/>
          </p:cNvCxnSpPr>
          <p:nvPr/>
        </p:nvCxnSpPr>
        <p:spPr>
          <a:xfrm rot="10800000" flipH="1" flipV="1">
            <a:off x="7818137" y="3548388"/>
            <a:ext cx="472824" cy="1931697"/>
          </a:xfrm>
          <a:prstGeom prst="bentConnector3">
            <a:avLst>
              <a:gd name="adj1" fmla="val -4834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a gomito 105">
            <a:extLst>
              <a:ext uri="{FF2B5EF4-FFF2-40B4-BE49-F238E27FC236}">
                <a16:creationId xmlns:a16="http://schemas.microsoft.com/office/drawing/2014/main" id="{3187C2F1-3539-4029-9CC9-6D72BA7C3ECB}"/>
              </a:ext>
            </a:extLst>
          </p:cNvPr>
          <p:cNvCxnSpPr>
            <a:cxnSpLocks/>
            <a:stCxn id="9" idx="1"/>
            <a:endCxn id="73" idx="1"/>
          </p:cNvCxnSpPr>
          <p:nvPr/>
        </p:nvCxnSpPr>
        <p:spPr>
          <a:xfrm rot="10800000" flipH="1" flipV="1">
            <a:off x="7818136" y="3548389"/>
            <a:ext cx="472823" cy="2400612"/>
          </a:xfrm>
          <a:prstGeom prst="bentConnector3">
            <a:avLst>
              <a:gd name="adj1" fmla="val -4834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a gomito 107">
            <a:extLst>
              <a:ext uri="{FF2B5EF4-FFF2-40B4-BE49-F238E27FC236}">
                <a16:creationId xmlns:a16="http://schemas.microsoft.com/office/drawing/2014/main" id="{32EAABFB-CCBF-4844-9625-DD33B8E8751D}"/>
              </a:ext>
            </a:extLst>
          </p:cNvPr>
          <p:cNvCxnSpPr>
            <a:cxnSpLocks/>
            <a:stCxn id="9" idx="1"/>
            <a:endCxn id="72" idx="1"/>
          </p:cNvCxnSpPr>
          <p:nvPr/>
        </p:nvCxnSpPr>
        <p:spPr>
          <a:xfrm rot="10800000" flipH="1" flipV="1">
            <a:off x="7818137" y="3548389"/>
            <a:ext cx="472822" cy="2866200"/>
          </a:xfrm>
          <a:prstGeom prst="bentConnector3">
            <a:avLst>
              <a:gd name="adj1" fmla="val -4834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a gomito 109">
            <a:extLst>
              <a:ext uri="{FF2B5EF4-FFF2-40B4-BE49-F238E27FC236}">
                <a16:creationId xmlns:a16="http://schemas.microsoft.com/office/drawing/2014/main" id="{C18E69F6-102F-4DAB-8E8C-59D32D14A4EA}"/>
              </a:ext>
            </a:extLst>
          </p:cNvPr>
          <p:cNvCxnSpPr>
            <a:cxnSpLocks/>
            <a:stCxn id="9" idx="3"/>
            <a:endCxn id="71" idx="1"/>
          </p:cNvCxnSpPr>
          <p:nvPr/>
        </p:nvCxnSpPr>
        <p:spPr>
          <a:xfrm>
            <a:off x="9288780" y="3548389"/>
            <a:ext cx="650495" cy="101002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a gomito 112">
            <a:extLst>
              <a:ext uri="{FF2B5EF4-FFF2-40B4-BE49-F238E27FC236}">
                <a16:creationId xmlns:a16="http://schemas.microsoft.com/office/drawing/2014/main" id="{975CFD40-BFAB-4E9C-A866-13408471A7DD}"/>
              </a:ext>
            </a:extLst>
          </p:cNvPr>
          <p:cNvCxnSpPr>
            <a:cxnSpLocks/>
            <a:stCxn id="9" idx="3"/>
            <a:endCxn id="69" idx="1"/>
          </p:cNvCxnSpPr>
          <p:nvPr/>
        </p:nvCxnSpPr>
        <p:spPr>
          <a:xfrm>
            <a:off x="9288780" y="3548389"/>
            <a:ext cx="627784" cy="146505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a gomito 114">
            <a:extLst>
              <a:ext uri="{FF2B5EF4-FFF2-40B4-BE49-F238E27FC236}">
                <a16:creationId xmlns:a16="http://schemas.microsoft.com/office/drawing/2014/main" id="{8E8A01F7-E362-49F7-BFFF-1E7322C7425B}"/>
              </a:ext>
            </a:extLst>
          </p:cNvPr>
          <p:cNvCxnSpPr>
            <a:cxnSpLocks/>
            <a:stCxn id="9" idx="3"/>
            <a:endCxn id="67" idx="1"/>
          </p:cNvCxnSpPr>
          <p:nvPr/>
        </p:nvCxnSpPr>
        <p:spPr>
          <a:xfrm>
            <a:off x="9288780" y="3548389"/>
            <a:ext cx="619358" cy="193524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a gomito 116">
            <a:extLst>
              <a:ext uri="{FF2B5EF4-FFF2-40B4-BE49-F238E27FC236}">
                <a16:creationId xmlns:a16="http://schemas.microsoft.com/office/drawing/2014/main" id="{A17A942A-B5B8-44C8-93B6-7349CBCCE99A}"/>
              </a:ext>
            </a:extLst>
          </p:cNvPr>
          <p:cNvCxnSpPr>
            <a:cxnSpLocks/>
            <a:stCxn id="9" idx="3"/>
            <a:endCxn id="65" idx="1"/>
          </p:cNvCxnSpPr>
          <p:nvPr/>
        </p:nvCxnSpPr>
        <p:spPr>
          <a:xfrm>
            <a:off x="9288780" y="3548389"/>
            <a:ext cx="627783" cy="239346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a gomito 118">
            <a:extLst>
              <a:ext uri="{FF2B5EF4-FFF2-40B4-BE49-F238E27FC236}">
                <a16:creationId xmlns:a16="http://schemas.microsoft.com/office/drawing/2014/main" id="{C2A5E83C-151F-469A-8DB0-9C53DA014BCA}"/>
              </a:ext>
            </a:extLst>
          </p:cNvPr>
          <p:cNvCxnSpPr>
            <a:cxnSpLocks/>
            <a:stCxn id="9" idx="3"/>
            <a:endCxn id="59" idx="1"/>
          </p:cNvCxnSpPr>
          <p:nvPr/>
        </p:nvCxnSpPr>
        <p:spPr>
          <a:xfrm>
            <a:off x="9288780" y="3548389"/>
            <a:ext cx="619357" cy="286654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a gomito 124">
            <a:extLst>
              <a:ext uri="{FF2B5EF4-FFF2-40B4-BE49-F238E27FC236}">
                <a16:creationId xmlns:a16="http://schemas.microsoft.com/office/drawing/2014/main" id="{7398DFEA-7BDA-4C25-B797-7E3C7D78F77E}"/>
              </a:ext>
            </a:extLst>
          </p:cNvPr>
          <p:cNvCxnSpPr>
            <a:cxnSpLocks/>
            <a:stCxn id="8" idx="1"/>
            <a:endCxn id="52" idx="1"/>
          </p:cNvCxnSpPr>
          <p:nvPr/>
        </p:nvCxnSpPr>
        <p:spPr>
          <a:xfrm rot="10800000" flipH="1" flipV="1">
            <a:off x="5916450" y="3834010"/>
            <a:ext cx="196227" cy="2024351"/>
          </a:xfrm>
          <a:prstGeom prst="bentConnector3">
            <a:avLst>
              <a:gd name="adj1" fmla="val -11649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ounded Rectangle 49">
            <a:extLst>
              <a:ext uri="{FF2B5EF4-FFF2-40B4-BE49-F238E27FC236}">
                <a16:creationId xmlns:a16="http://schemas.microsoft.com/office/drawing/2014/main" id="{55336E13-CED8-46C1-A2FC-109C4395D3DD}"/>
              </a:ext>
            </a:extLst>
          </p:cNvPr>
          <p:cNvSpPr>
            <a:spLocks/>
          </p:cNvSpPr>
          <p:nvPr/>
        </p:nvSpPr>
        <p:spPr>
          <a:xfrm>
            <a:off x="921702" y="4846186"/>
            <a:ext cx="1170314" cy="753663"/>
          </a:xfrm>
          <a:prstGeom prst="round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b="1" dirty="0">
                <a:solidFill>
                  <a:schemeClr val="tx1"/>
                </a:solidFill>
              </a:rPr>
              <a:t>SERVIZIO INFORMATIVO E CONSULENZIALE </a:t>
            </a:r>
          </a:p>
        </p:txBody>
      </p:sp>
      <p:sp>
        <p:nvSpPr>
          <p:cNvPr id="181" name="Rounded Rectangle 45">
            <a:extLst>
              <a:ext uri="{FF2B5EF4-FFF2-40B4-BE49-F238E27FC236}">
                <a16:creationId xmlns:a16="http://schemas.microsoft.com/office/drawing/2014/main" id="{194E1E44-5640-4E4E-A9F7-2889C6B404DE}"/>
              </a:ext>
            </a:extLst>
          </p:cNvPr>
          <p:cNvSpPr>
            <a:spLocks/>
          </p:cNvSpPr>
          <p:nvPr/>
        </p:nvSpPr>
        <p:spPr>
          <a:xfrm>
            <a:off x="7225996" y="2371340"/>
            <a:ext cx="1765603" cy="3131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dirty="0">
                <a:solidFill>
                  <a:schemeClr val="tx1"/>
                </a:solidFill>
              </a:rPr>
              <a:t>Organizzazione e Pianificazione Servizi. RP-OP</a:t>
            </a:r>
          </a:p>
        </p:txBody>
      </p:sp>
      <p:cxnSp>
        <p:nvCxnSpPr>
          <p:cNvPr id="185" name="Connettore a gomito 184">
            <a:extLst>
              <a:ext uri="{FF2B5EF4-FFF2-40B4-BE49-F238E27FC236}">
                <a16:creationId xmlns:a16="http://schemas.microsoft.com/office/drawing/2014/main" id="{295353C6-3066-42C2-895D-8F48C2AFAD1F}"/>
              </a:ext>
            </a:extLst>
          </p:cNvPr>
          <p:cNvCxnSpPr>
            <a:cxnSpLocks/>
            <a:stCxn id="56" idx="6"/>
            <a:endCxn id="181" idx="1"/>
          </p:cNvCxnSpPr>
          <p:nvPr/>
        </p:nvCxnSpPr>
        <p:spPr>
          <a:xfrm>
            <a:off x="6695363" y="2269411"/>
            <a:ext cx="530633" cy="25849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ounded Rectangle 20">
            <a:extLst>
              <a:ext uri="{FF2B5EF4-FFF2-40B4-BE49-F238E27FC236}">
                <a16:creationId xmlns:a16="http://schemas.microsoft.com/office/drawing/2014/main" id="{214B6479-5679-430A-BC3E-1BFD3AC6DEEE}"/>
              </a:ext>
            </a:extLst>
          </p:cNvPr>
          <p:cNvSpPr>
            <a:spLocks/>
          </p:cNvSpPr>
          <p:nvPr/>
        </p:nvSpPr>
        <p:spPr>
          <a:xfrm>
            <a:off x="7192388" y="495160"/>
            <a:ext cx="1728089" cy="337568"/>
          </a:xfrm>
          <a:prstGeom prst="round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Segreteria e Governance</a:t>
            </a:r>
          </a:p>
          <a:p>
            <a:pPr algn="ctr">
              <a:defRPr/>
            </a:pPr>
            <a:r>
              <a:rPr lang="en-US" sz="900" dirty="0">
                <a:solidFill>
                  <a:schemeClr val="tx1"/>
                </a:solidFill>
              </a:rPr>
              <a:t>RP-GO</a:t>
            </a:r>
            <a:endParaRPr lang="it-IT" sz="900" dirty="0">
              <a:solidFill>
                <a:schemeClr val="tx1"/>
              </a:solidFill>
            </a:endParaRPr>
          </a:p>
        </p:txBody>
      </p:sp>
      <p:cxnSp>
        <p:nvCxnSpPr>
          <p:cNvPr id="28" name="Connettore a gomito 27">
            <a:extLst>
              <a:ext uri="{FF2B5EF4-FFF2-40B4-BE49-F238E27FC236}">
                <a16:creationId xmlns:a16="http://schemas.microsoft.com/office/drawing/2014/main" id="{D249993E-EEB6-4E4D-A929-3A7C4550E7B7}"/>
              </a:ext>
            </a:extLst>
          </p:cNvPr>
          <p:cNvCxnSpPr>
            <a:stCxn id="56" idx="6"/>
            <a:endCxn id="68" idx="1"/>
          </p:cNvCxnSpPr>
          <p:nvPr/>
        </p:nvCxnSpPr>
        <p:spPr>
          <a:xfrm flipV="1">
            <a:off x="6695363" y="663944"/>
            <a:ext cx="497025" cy="160546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49">
            <a:extLst>
              <a:ext uri="{FF2B5EF4-FFF2-40B4-BE49-F238E27FC236}">
                <a16:creationId xmlns:a16="http://schemas.microsoft.com/office/drawing/2014/main" id="{F1DDD98E-EEDF-4403-8F34-6ACF04AFDD08}"/>
              </a:ext>
            </a:extLst>
          </p:cNvPr>
          <p:cNvSpPr>
            <a:spLocks/>
          </p:cNvSpPr>
          <p:nvPr/>
        </p:nvSpPr>
        <p:spPr>
          <a:xfrm>
            <a:off x="3860099" y="3584030"/>
            <a:ext cx="1404198" cy="486363"/>
          </a:xfrm>
          <a:prstGeom prst="round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b="1" dirty="0">
                <a:solidFill>
                  <a:schemeClr val="tx1"/>
                </a:solidFill>
              </a:rPr>
              <a:t>Free time</a:t>
            </a:r>
          </a:p>
          <a:p>
            <a:pPr algn="ctr">
              <a:defRPr/>
            </a:pPr>
            <a:r>
              <a:rPr lang="it-IT" sz="900" b="1" dirty="0">
                <a:solidFill>
                  <a:schemeClr val="tx1"/>
                </a:solidFill>
              </a:rPr>
              <a:t>Laboratori di autonomia</a:t>
            </a:r>
          </a:p>
          <a:p>
            <a:pPr algn="ctr">
              <a:defRPr/>
            </a:pPr>
            <a:endParaRPr lang="it-IT" sz="900" b="1" dirty="0">
              <a:solidFill>
                <a:schemeClr val="tx1"/>
              </a:solidFill>
            </a:endParaRPr>
          </a:p>
        </p:txBody>
      </p:sp>
      <p:cxnSp>
        <p:nvCxnSpPr>
          <p:cNvPr id="252" name="Connettore a gomito 251">
            <a:extLst>
              <a:ext uri="{FF2B5EF4-FFF2-40B4-BE49-F238E27FC236}">
                <a16:creationId xmlns:a16="http://schemas.microsoft.com/office/drawing/2014/main" id="{B224E5BB-D569-4583-B73C-914681E19BFB}"/>
              </a:ext>
            </a:extLst>
          </p:cNvPr>
          <p:cNvCxnSpPr>
            <a:cxnSpLocks/>
          </p:cNvCxnSpPr>
          <p:nvPr/>
        </p:nvCxnSpPr>
        <p:spPr>
          <a:xfrm rot="5400000">
            <a:off x="4671005" y="2423717"/>
            <a:ext cx="1051507" cy="1269120"/>
          </a:xfrm>
          <a:prstGeom prst="bentConnector3">
            <a:avLst>
              <a:gd name="adj1" fmla="val 3948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a gomito 254">
            <a:extLst>
              <a:ext uri="{FF2B5EF4-FFF2-40B4-BE49-F238E27FC236}">
                <a16:creationId xmlns:a16="http://schemas.microsoft.com/office/drawing/2014/main" id="{81E6BF39-8E03-43A2-98FE-1337BDE73C66}"/>
              </a:ext>
            </a:extLst>
          </p:cNvPr>
          <p:cNvCxnSpPr>
            <a:cxnSpLocks/>
            <a:stCxn id="56" idx="4"/>
            <a:endCxn id="130" idx="0"/>
          </p:cNvCxnSpPr>
          <p:nvPr/>
        </p:nvCxnSpPr>
        <p:spPr>
          <a:xfrm rot="5400000">
            <a:off x="2512258" y="1527125"/>
            <a:ext cx="2313663" cy="4324459"/>
          </a:xfrm>
          <a:prstGeom prst="bentConnector3">
            <a:avLst>
              <a:gd name="adj1" fmla="val 18093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a gomito 4">
            <a:extLst>
              <a:ext uri="{FF2B5EF4-FFF2-40B4-BE49-F238E27FC236}">
                <a16:creationId xmlns:a16="http://schemas.microsoft.com/office/drawing/2014/main" id="{00126506-E634-95C5-DD09-3BAAEF0DF8E2}"/>
              </a:ext>
            </a:extLst>
          </p:cNvPr>
          <p:cNvCxnSpPr>
            <a:stCxn id="29" idx="4"/>
            <a:endCxn id="56" idx="0"/>
          </p:cNvCxnSpPr>
          <p:nvPr/>
        </p:nvCxnSpPr>
        <p:spPr>
          <a:xfrm rot="16200000" flipH="1">
            <a:off x="5442477" y="1617456"/>
            <a:ext cx="715629" cy="62054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50">
            <a:extLst>
              <a:ext uri="{FF2B5EF4-FFF2-40B4-BE49-F238E27FC236}">
                <a16:creationId xmlns:a16="http://schemas.microsoft.com/office/drawing/2014/main" id="{E9538D5F-547B-16B3-42E9-98F4726BF881}"/>
              </a:ext>
            </a:extLst>
          </p:cNvPr>
          <p:cNvSpPr>
            <a:spLocks/>
          </p:cNvSpPr>
          <p:nvPr/>
        </p:nvSpPr>
        <p:spPr>
          <a:xfrm>
            <a:off x="9727667" y="3143689"/>
            <a:ext cx="1470643" cy="42972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it-IT" sz="900" b="1" dirty="0">
                <a:solidFill>
                  <a:schemeClr val="tx1"/>
                </a:solidFill>
              </a:rPr>
              <a:t>Supporto amministrativo</a:t>
            </a:r>
          </a:p>
          <a:p>
            <a:pPr lvl="0" algn="ctr"/>
            <a:r>
              <a:rPr lang="it-IT" sz="900" b="1" dirty="0">
                <a:solidFill>
                  <a:schemeClr val="tx1"/>
                </a:solidFill>
              </a:rPr>
              <a:t>Comunicazione e promozione </a:t>
            </a:r>
            <a:r>
              <a:rPr lang="it-IT" sz="900" dirty="0">
                <a:solidFill>
                  <a:schemeClr val="tx1"/>
                </a:solidFill>
              </a:rPr>
              <a:t> RP-ACED</a:t>
            </a:r>
          </a:p>
        </p:txBody>
      </p:sp>
      <p:sp>
        <p:nvSpPr>
          <p:cNvPr id="19" name="Rounded Rectangle 50">
            <a:extLst>
              <a:ext uri="{FF2B5EF4-FFF2-40B4-BE49-F238E27FC236}">
                <a16:creationId xmlns:a16="http://schemas.microsoft.com/office/drawing/2014/main" id="{13CA3F21-9D79-D4D0-12A7-2BC6AFAFF43B}"/>
              </a:ext>
            </a:extLst>
          </p:cNvPr>
          <p:cNvSpPr>
            <a:spLocks/>
          </p:cNvSpPr>
          <p:nvPr/>
        </p:nvSpPr>
        <p:spPr>
          <a:xfrm>
            <a:off x="1654871" y="1660748"/>
            <a:ext cx="1470643" cy="42972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it-IT" sz="900" b="1" dirty="0">
                <a:solidFill>
                  <a:schemeClr val="tx1"/>
                </a:solidFill>
              </a:rPr>
              <a:t>Programmazione e gestione operativa Piano </a:t>
            </a:r>
          </a:p>
          <a:p>
            <a:pPr lvl="0" algn="ctr"/>
            <a:r>
              <a:rPr lang="it-IT" sz="900" b="1" dirty="0">
                <a:solidFill>
                  <a:schemeClr val="tx1"/>
                </a:solidFill>
              </a:rPr>
              <a:t>Comunicativo </a:t>
            </a:r>
            <a:r>
              <a:rPr lang="it-IT" sz="900" dirty="0">
                <a:solidFill>
                  <a:schemeClr val="tx1"/>
                </a:solidFill>
              </a:rPr>
              <a:t>  RP-PC</a:t>
            </a:r>
          </a:p>
        </p:txBody>
      </p:sp>
      <p:sp>
        <p:nvSpPr>
          <p:cNvPr id="20" name="Rounded Rectangle 50">
            <a:extLst>
              <a:ext uri="{FF2B5EF4-FFF2-40B4-BE49-F238E27FC236}">
                <a16:creationId xmlns:a16="http://schemas.microsoft.com/office/drawing/2014/main" id="{A5182EDB-DFE4-BB9A-C64D-80A00AD528A1}"/>
              </a:ext>
            </a:extLst>
          </p:cNvPr>
          <p:cNvSpPr>
            <a:spLocks/>
          </p:cNvSpPr>
          <p:nvPr/>
        </p:nvSpPr>
        <p:spPr>
          <a:xfrm>
            <a:off x="3793522" y="4422626"/>
            <a:ext cx="1470643" cy="73028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it-IT" sz="900" b="1" dirty="0">
                <a:solidFill>
                  <a:schemeClr val="tx1"/>
                </a:solidFill>
              </a:rPr>
              <a:t>Formazione e sviluppo know how  - strumenti</a:t>
            </a:r>
          </a:p>
          <a:p>
            <a:pPr lvl="0" algn="ctr"/>
            <a:r>
              <a:rPr lang="it-IT" sz="900" b="1" dirty="0">
                <a:solidFill>
                  <a:schemeClr val="tx1"/>
                </a:solidFill>
              </a:rPr>
              <a:t>Applicazione Cod. </a:t>
            </a:r>
            <a:r>
              <a:rPr lang="it-IT" sz="900" b="1" dirty="0" err="1">
                <a:solidFill>
                  <a:schemeClr val="tx1"/>
                </a:solidFill>
              </a:rPr>
              <a:t>Comp</a:t>
            </a:r>
            <a:r>
              <a:rPr lang="it-IT" sz="900" b="1" dirty="0">
                <a:solidFill>
                  <a:schemeClr val="tx1"/>
                </a:solidFill>
              </a:rPr>
              <a:t>. </a:t>
            </a:r>
          </a:p>
          <a:p>
            <a:pPr lvl="0" algn="ctr"/>
            <a:r>
              <a:rPr lang="it-IT" sz="900" dirty="0">
                <a:solidFill>
                  <a:schemeClr val="tx1"/>
                </a:solidFill>
              </a:rPr>
              <a:t>RP-FSP</a:t>
            </a:r>
          </a:p>
        </p:txBody>
      </p:sp>
      <p:cxnSp>
        <p:nvCxnSpPr>
          <p:cNvPr id="22" name="Connettore a gomito 21">
            <a:extLst>
              <a:ext uri="{FF2B5EF4-FFF2-40B4-BE49-F238E27FC236}">
                <a16:creationId xmlns:a16="http://schemas.microsoft.com/office/drawing/2014/main" id="{4A2B4771-ABA3-4809-3FB0-4037BB9131B3}"/>
              </a:ext>
            </a:extLst>
          </p:cNvPr>
          <p:cNvCxnSpPr>
            <a:stCxn id="7" idx="2"/>
            <a:endCxn id="19" idx="3"/>
          </p:cNvCxnSpPr>
          <p:nvPr/>
        </p:nvCxnSpPr>
        <p:spPr>
          <a:xfrm rot="5400000">
            <a:off x="3031259" y="1640671"/>
            <a:ext cx="329194" cy="14068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20">
            <a:extLst>
              <a:ext uri="{FF2B5EF4-FFF2-40B4-BE49-F238E27FC236}">
                <a16:creationId xmlns:a16="http://schemas.microsoft.com/office/drawing/2014/main" id="{C9A30ECC-39E6-E364-2D09-C9CE51A29831}"/>
              </a:ext>
            </a:extLst>
          </p:cNvPr>
          <p:cNvSpPr>
            <a:spLocks/>
          </p:cNvSpPr>
          <p:nvPr/>
        </p:nvSpPr>
        <p:spPr>
          <a:xfrm>
            <a:off x="2968607" y="604836"/>
            <a:ext cx="1728089" cy="337568"/>
          </a:xfrm>
          <a:prstGeom prst="roundRect">
            <a:avLst/>
          </a:prstGeom>
          <a:noFill/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it-IT" sz="900" dirty="0">
                <a:solidFill>
                  <a:schemeClr val="tx1"/>
                </a:solidFill>
              </a:rPr>
              <a:t>Organo di controllo- Revisore unico</a:t>
            </a:r>
          </a:p>
        </p:txBody>
      </p:sp>
      <p:cxnSp>
        <p:nvCxnSpPr>
          <p:cNvPr id="12" name="Connettore a gomito 11">
            <a:extLst>
              <a:ext uri="{FF2B5EF4-FFF2-40B4-BE49-F238E27FC236}">
                <a16:creationId xmlns:a16="http://schemas.microsoft.com/office/drawing/2014/main" id="{FFE0FDFC-6E53-4D3A-7C9A-1C41F43A5BCD}"/>
              </a:ext>
            </a:extLst>
          </p:cNvPr>
          <p:cNvCxnSpPr>
            <a:stCxn id="29" idx="2"/>
            <a:endCxn id="10" idx="3"/>
          </p:cNvCxnSpPr>
          <p:nvPr/>
        </p:nvCxnSpPr>
        <p:spPr>
          <a:xfrm rot="10800000">
            <a:off x="4696697" y="773620"/>
            <a:ext cx="208523" cy="37795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50">
            <a:extLst>
              <a:ext uri="{FF2B5EF4-FFF2-40B4-BE49-F238E27FC236}">
                <a16:creationId xmlns:a16="http://schemas.microsoft.com/office/drawing/2014/main" id="{0EA571C3-1867-E5AC-E9EC-C25FB1E0B43D}"/>
              </a:ext>
            </a:extLst>
          </p:cNvPr>
          <p:cNvSpPr>
            <a:spLocks/>
          </p:cNvSpPr>
          <p:nvPr/>
        </p:nvSpPr>
        <p:spPr>
          <a:xfrm>
            <a:off x="9745116" y="1909707"/>
            <a:ext cx="1684020" cy="71940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it-IT" sz="900" b="1" dirty="0">
                <a:solidFill>
                  <a:schemeClr val="tx1"/>
                </a:solidFill>
              </a:rPr>
              <a:t>Coordinamento e Supporto Operativo Educatori  e neo-assunti</a:t>
            </a:r>
          </a:p>
          <a:p>
            <a:pPr lvl="0" algn="ctr"/>
            <a:r>
              <a:rPr lang="it-IT" sz="900" b="1" dirty="0">
                <a:solidFill>
                  <a:schemeClr val="tx1"/>
                </a:solidFill>
              </a:rPr>
              <a:t>Applicazione Cod. </a:t>
            </a:r>
            <a:r>
              <a:rPr lang="it-IT" sz="900" b="1" dirty="0" err="1">
                <a:solidFill>
                  <a:schemeClr val="tx1"/>
                </a:solidFill>
              </a:rPr>
              <a:t>Comp</a:t>
            </a:r>
            <a:r>
              <a:rPr lang="it-IT" sz="900" b="1" dirty="0">
                <a:solidFill>
                  <a:schemeClr val="tx1"/>
                </a:solidFill>
              </a:rPr>
              <a:t>. </a:t>
            </a:r>
          </a:p>
          <a:p>
            <a:pPr lvl="0" algn="ctr"/>
            <a:r>
              <a:rPr lang="it-IT" sz="900" b="1" dirty="0">
                <a:solidFill>
                  <a:schemeClr val="tx1"/>
                </a:solidFill>
              </a:rPr>
              <a:t>RP-CMP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61950" y="6251004"/>
            <a:ext cx="2169184" cy="246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1000" dirty="0"/>
              <a:t>Processi in verde non inseriti nel MOG</a:t>
            </a:r>
          </a:p>
        </p:txBody>
      </p:sp>
      <p:cxnSp>
        <p:nvCxnSpPr>
          <p:cNvPr id="225" name="Connettore 4 224"/>
          <p:cNvCxnSpPr>
            <a:stCxn id="181" idx="3"/>
            <a:endCxn id="78" idx="1"/>
          </p:cNvCxnSpPr>
          <p:nvPr/>
        </p:nvCxnSpPr>
        <p:spPr>
          <a:xfrm flipV="1">
            <a:off x="8991599" y="2269410"/>
            <a:ext cx="753517" cy="25849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ttore 4 247"/>
          <p:cNvCxnSpPr>
            <a:stCxn id="9" idx="2"/>
            <a:endCxn id="231" idx="1"/>
          </p:cNvCxnSpPr>
          <p:nvPr/>
        </p:nvCxnSpPr>
        <p:spPr>
          <a:xfrm rot="5400000">
            <a:off x="8140782" y="3661933"/>
            <a:ext cx="311361" cy="513994"/>
          </a:xfrm>
          <a:prstGeom prst="bentConnector4">
            <a:avLst>
              <a:gd name="adj1" fmla="val 15496"/>
              <a:gd name="adj2" fmla="val 14447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ttore 4 252"/>
          <p:cNvCxnSpPr>
            <a:stCxn id="9" idx="3"/>
            <a:endCxn id="15" idx="1"/>
          </p:cNvCxnSpPr>
          <p:nvPr/>
        </p:nvCxnSpPr>
        <p:spPr>
          <a:xfrm flipV="1">
            <a:off x="9288780" y="3358550"/>
            <a:ext cx="438887" cy="189839"/>
          </a:xfrm>
          <a:prstGeom prst="bentConnector3">
            <a:avLst>
              <a:gd name="adj1" fmla="val 7387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4 33"/>
          <p:cNvCxnSpPr>
            <a:stCxn id="18" idx="3"/>
            <a:endCxn id="15" idx="1"/>
          </p:cNvCxnSpPr>
          <p:nvPr/>
        </p:nvCxnSpPr>
        <p:spPr>
          <a:xfrm>
            <a:off x="9113937" y="1999047"/>
            <a:ext cx="613730" cy="135950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Rounded Rectangle 50">
            <a:extLst>
              <a:ext uri="{FF2B5EF4-FFF2-40B4-BE49-F238E27FC236}">
                <a16:creationId xmlns:a16="http://schemas.microsoft.com/office/drawing/2014/main" id="{CB4F6D85-1107-4F35-8A06-93A0019A1179}"/>
              </a:ext>
            </a:extLst>
          </p:cNvPr>
          <p:cNvSpPr>
            <a:spLocks/>
          </p:cNvSpPr>
          <p:nvPr/>
        </p:nvSpPr>
        <p:spPr>
          <a:xfrm>
            <a:off x="8039465" y="3859750"/>
            <a:ext cx="1470643" cy="429722"/>
          </a:xfrm>
          <a:prstGeom prst="round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it-IT" sz="900" b="1" dirty="0">
                <a:solidFill>
                  <a:schemeClr val="tx1"/>
                </a:solidFill>
              </a:rPr>
              <a:t>Direzione Sanitaria </a:t>
            </a:r>
            <a:r>
              <a:rPr lang="it-IT" sz="9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286494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3642</TotalTime>
  <Words>166</Words>
  <Application>Microsoft Office PowerPoint</Application>
  <PresentationFormat>Widescreen</PresentationFormat>
  <Paragraphs>57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SimSun</vt:lpstr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Claudia Mammani</dc:creator>
  <cp:lastModifiedBy>Alice Viganò</cp:lastModifiedBy>
  <cp:revision>64</cp:revision>
  <cp:lastPrinted>2023-09-18T15:27:52Z</cp:lastPrinted>
  <dcterms:created xsi:type="dcterms:W3CDTF">2022-12-20T09:53:45Z</dcterms:created>
  <dcterms:modified xsi:type="dcterms:W3CDTF">2024-01-24T16:50:32Z</dcterms:modified>
</cp:coreProperties>
</file>